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7"/>
  </p:notesMasterIdLst>
  <p:sldIdLst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ED5F03-DE02-7099-EF72-C9137636A960}" v="137" dt="2024-09-19T08:50:20.2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77D80-62CC-4C9C-80F5-A5A8B38D9515}" type="datetimeFigureOut">
              <a:t>19.09.2024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3D6F8-68CF-484F-9245-DF26B20B430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46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4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8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33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bg>
      <p:bgPr>
        <a:solidFill>
          <a:schemeClr val="dk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dertsirkel" hidden="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34"/>
          <a:stretch>
            <a:fillRect/>
          </a:stretch>
        </p:blipFill>
        <p:spPr>
          <a:xfrm>
            <a:off x="11046982" y="1188000"/>
            <a:ext cx="1145018" cy="4457700"/>
          </a:xfrm>
          <a:custGeom>
            <a:avLst/>
            <a:gdLst>
              <a:gd name="connsiteX0" fmla="*/ 2289886 w 2289886"/>
              <a:gd name="connsiteY0" fmla="*/ 0 h 8915400"/>
              <a:gd name="connsiteX1" fmla="*/ 2289886 w 2289886"/>
              <a:gd name="connsiteY1" fmla="*/ 8915400 h 8915400"/>
              <a:gd name="connsiteX2" fmla="*/ 2208748 w 2289886"/>
              <a:gd name="connsiteY2" fmla="*/ 8915400 h 8915400"/>
              <a:gd name="connsiteX3" fmla="*/ 2203568 w 2289886"/>
              <a:gd name="connsiteY3" fmla="*/ 8912226 h 8915400"/>
              <a:gd name="connsiteX4" fmla="*/ 0 w 2289886"/>
              <a:gd name="connsiteY4" fmla="*/ 4482560 h 8915400"/>
              <a:gd name="connsiteX5" fmla="*/ 2203568 w 2289886"/>
              <a:gd name="connsiteY5" fmla="*/ 52895 h 891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89886" h="8915400">
                <a:moveTo>
                  <a:pt x="2289886" y="0"/>
                </a:moveTo>
                <a:lnTo>
                  <a:pt x="2289886" y="8915400"/>
                </a:lnTo>
                <a:lnTo>
                  <a:pt x="2208748" y="8915400"/>
                </a:lnTo>
                <a:lnTo>
                  <a:pt x="2203568" y="8912226"/>
                </a:lnTo>
                <a:cubicBezTo>
                  <a:pt x="891023" y="8059147"/>
                  <a:pt x="0" y="6395348"/>
                  <a:pt x="0" y="4482560"/>
                </a:cubicBezTo>
                <a:cubicBezTo>
                  <a:pt x="0" y="2569772"/>
                  <a:pt x="891023" y="905972"/>
                  <a:pt x="2203568" y="52895"/>
                </a:cubicBezTo>
                <a:close/>
              </a:path>
            </a:pathLst>
          </a:cu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00171" y="2553186"/>
            <a:ext cx="8569629" cy="414338"/>
          </a:xfrm>
        </p:spPr>
        <p:txBody>
          <a:bodyPr anchor="b">
            <a:normAutofit/>
          </a:bodyPr>
          <a:lstStyle>
            <a:lvl1pPr algn="l">
              <a:defRPr sz="2850" b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900172" y="3324721"/>
            <a:ext cx="5608065" cy="1655762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177" indent="0" algn="ctr">
              <a:buNone/>
              <a:defRPr sz="2000"/>
            </a:lvl2pPr>
            <a:lvl3pPr marL="914355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3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7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16" name="Sort_logo" hidden="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137" y="720090"/>
            <a:ext cx="1577246" cy="1080000"/>
          </a:xfrm>
          <a:prstGeom prst="rect">
            <a:avLst/>
          </a:prstGeom>
        </p:spPr>
      </p:pic>
      <p:pic>
        <p:nvPicPr>
          <p:cNvPr id="17" name="Hvit_logo" hidden="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136" y="720090"/>
            <a:ext cx="1584103" cy="1084236"/>
          </a:xfrm>
          <a:prstGeom prst="rect">
            <a:avLst/>
          </a:prstGeom>
        </p:spPr>
      </p:pic>
      <p:pic>
        <p:nvPicPr>
          <p:cNvPr id="11" name="Blåsirkel" hidden="1"/>
          <p:cNvPicPr>
            <a:picLocks noChangeAspect="1"/>
          </p:cNvPicPr>
          <p:nvPr userDrawn="1"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50261" r="9447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4734"/>
          <a:stretch>
            <a:fillRect/>
          </a:stretch>
        </p:blipFill>
        <p:spPr>
          <a:xfrm>
            <a:off x="11046982" y="1188000"/>
            <a:ext cx="1145018" cy="4457700"/>
          </a:xfrm>
          <a:custGeom>
            <a:avLst/>
            <a:gdLst>
              <a:gd name="connsiteX0" fmla="*/ 2289886 w 2289886"/>
              <a:gd name="connsiteY0" fmla="*/ 0 h 8915400"/>
              <a:gd name="connsiteX1" fmla="*/ 2289886 w 2289886"/>
              <a:gd name="connsiteY1" fmla="*/ 8915400 h 8915400"/>
              <a:gd name="connsiteX2" fmla="*/ 2208748 w 2289886"/>
              <a:gd name="connsiteY2" fmla="*/ 8915400 h 8915400"/>
              <a:gd name="connsiteX3" fmla="*/ 2203568 w 2289886"/>
              <a:gd name="connsiteY3" fmla="*/ 8912226 h 8915400"/>
              <a:gd name="connsiteX4" fmla="*/ 0 w 2289886"/>
              <a:gd name="connsiteY4" fmla="*/ 4482560 h 8915400"/>
              <a:gd name="connsiteX5" fmla="*/ 2203568 w 2289886"/>
              <a:gd name="connsiteY5" fmla="*/ 52895 h 891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89886" h="8915400">
                <a:moveTo>
                  <a:pt x="2289886" y="0"/>
                </a:moveTo>
                <a:lnTo>
                  <a:pt x="2289886" y="8915400"/>
                </a:lnTo>
                <a:lnTo>
                  <a:pt x="2208748" y="8915400"/>
                </a:lnTo>
                <a:lnTo>
                  <a:pt x="2203568" y="8912226"/>
                </a:lnTo>
                <a:cubicBezTo>
                  <a:pt x="891023" y="8059147"/>
                  <a:pt x="0" y="6395348"/>
                  <a:pt x="0" y="4482560"/>
                </a:cubicBezTo>
                <a:cubicBezTo>
                  <a:pt x="0" y="2569772"/>
                  <a:pt x="891023" y="905972"/>
                  <a:pt x="2203568" y="52895"/>
                </a:cubicBezTo>
                <a:close/>
              </a:path>
            </a:pathLst>
          </a:custGeom>
          <a:solidFill>
            <a:srgbClr val="0169E8"/>
          </a:solidFill>
        </p:spPr>
      </p:pic>
      <p:pic>
        <p:nvPicPr>
          <p:cNvPr id="12" name="Hvitsirkel" hidden="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34"/>
          <a:stretch>
            <a:fillRect/>
          </a:stretch>
        </p:blipFill>
        <p:spPr>
          <a:xfrm>
            <a:off x="11046982" y="1188000"/>
            <a:ext cx="1145018" cy="4457700"/>
          </a:xfrm>
          <a:custGeom>
            <a:avLst/>
            <a:gdLst>
              <a:gd name="connsiteX0" fmla="*/ 2289886 w 2289886"/>
              <a:gd name="connsiteY0" fmla="*/ 0 h 8915400"/>
              <a:gd name="connsiteX1" fmla="*/ 2289886 w 2289886"/>
              <a:gd name="connsiteY1" fmla="*/ 8915400 h 8915400"/>
              <a:gd name="connsiteX2" fmla="*/ 2208748 w 2289886"/>
              <a:gd name="connsiteY2" fmla="*/ 8915400 h 8915400"/>
              <a:gd name="connsiteX3" fmla="*/ 2203568 w 2289886"/>
              <a:gd name="connsiteY3" fmla="*/ 8912226 h 8915400"/>
              <a:gd name="connsiteX4" fmla="*/ 0 w 2289886"/>
              <a:gd name="connsiteY4" fmla="*/ 4482560 h 8915400"/>
              <a:gd name="connsiteX5" fmla="*/ 2203568 w 2289886"/>
              <a:gd name="connsiteY5" fmla="*/ 52895 h 891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89886" h="8915400">
                <a:moveTo>
                  <a:pt x="2289886" y="0"/>
                </a:moveTo>
                <a:lnTo>
                  <a:pt x="2289886" y="8915400"/>
                </a:lnTo>
                <a:lnTo>
                  <a:pt x="2208748" y="8915400"/>
                </a:lnTo>
                <a:lnTo>
                  <a:pt x="2203568" y="8912226"/>
                </a:lnTo>
                <a:cubicBezTo>
                  <a:pt x="891023" y="8059147"/>
                  <a:pt x="0" y="6395348"/>
                  <a:pt x="0" y="4482560"/>
                </a:cubicBezTo>
                <a:cubicBezTo>
                  <a:pt x="0" y="2569772"/>
                  <a:pt x="891023" y="905972"/>
                  <a:pt x="2203568" y="52895"/>
                </a:cubicBezTo>
                <a:close/>
              </a:path>
            </a:pathLst>
          </a:custGeom>
          <a:solidFill>
            <a:srgbClr val="FFFFFF"/>
          </a:solidFill>
        </p:spPr>
      </p:pic>
      <p:pic>
        <p:nvPicPr>
          <p:cNvPr id="13" name="Gråsirkel" hidden="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34"/>
          <a:stretch>
            <a:fillRect/>
          </a:stretch>
        </p:blipFill>
        <p:spPr>
          <a:xfrm>
            <a:off x="11046982" y="1188000"/>
            <a:ext cx="1145018" cy="4457700"/>
          </a:xfrm>
          <a:custGeom>
            <a:avLst/>
            <a:gdLst>
              <a:gd name="connsiteX0" fmla="*/ 2289886 w 2289886"/>
              <a:gd name="connsiteY0" fmla="*/ 0 h 8915400"/>
              <a:gd name="connsiteX1" fmla="*/ 2289886 w 2289886"/>
              <a:gd name="connsiteY1" fmla="*/ 8915400 h 8915400"/>
              <a:gd name="connsiteX2" fmla="*/ 2208748 w 2289886"/>
              <a:gd name="connsiteY2" fmla="*/ 8915400 h 8915400"/>
              <a:gd name="connsiteX3" fmla="*/ 2203568 w 2289886"/>
              <a:gd name="connsiteY3" fmla="*/ 8912226 h 8915400"/>
              <a:gd name="connsiteX4" fmla="*/ 0 w 2289886"/>
              <a:gd name="connsiteY4" fmla="*/ 4482560 h 8915400"/>
              <a:gd name="connsiteX5" fmla="*/ 2203568 w 2289886"/>
              <a:gd name="connsiteY5" fmla="*/ 52895 h 891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89886" h="8915400">
                <a:moveTo>
                  <a:pt x="2289886" y="0"/>
                </a:moveTo>
                <a:lnTo>
                  <a:pt x="2289886" y="8915400"/>
                </a:lnTo>
                <a:lnTo>
                  <a:pt x="2208748" y="8915400"/>
                </a:lnTo>
                <a:lnTo>
                  <a:pt x="2203568" y="8912226"/>
                </a:lnTo>
                <a:cubicBezTo>
                  <a:pt x="891023" y="8059147"/>
                  <a:pt x="0" y="6395348"/>
                  <a:pt x="0" y="4482560"/>
                </a:cubicBezTo>
                <a:cubicBezTo>
                  <a:pt x="0" y="2569772"/>
                  <a:pt x="891023" y="905972"/>
                  <a:pt x="2203568" y="52895"/>
                </a:cubicBezTo>
                <a:close/>
              </a:path>
            </a:pathLst>
          </a:custGeom>
          <a:solidFill>
            <a:srgbClr val="EEEEEE"/>
          </a:solidFill>
        </p:spPr>
      </p:pic>
      <p:pic>
        <p:nvPicPr>
          <p:cNvPr id="7" name="Blå_logo" hidden="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47" y="720000"/>
            <a:ext cx="1584103" cy="1077915"/>
          </a:xfrm>
          <a:prstGeom prst="rect">
            <a:avLst/>
          </a:prstGeom>
        </p:spPr>
      </p:pic>
      <p:sp>
        <p:nvSpPr>
          <p:cNvPr id="14" name="Plassholder for SmartArt 13"/>
          <p:cNvSpPr>
            <a:spLocks noGrp="1"/>
          </p:cNvSpPr>
          <p:nvPr>
            <p:ph type="dgm" sz="quarter" idx="10" hasCustomPrompt="1"/>
          </p:nvPr>
        </p:nvSpPr>
        <p:spPr>
          <a:xfrm>
            <a:off x="720047" y="720000"/>
            <a:ext cx="1584103" cy="10836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r>
              <a:rPr lang="nb-NO"/>
              <a:t>  </a:t>
            </a:r>
          </a:p>
        </p:txBody>
      </p:sp>
      <p:sp>
        <p:nvSpPr>
          <p:cNvPr id="18" name="Plassholder for SmartArt 13"/>
          <p:cNvSpPr>
            <a:spLocks noGrp="1"/>
          </p:cNvSpPr>
          <p:nvPr>
            <p:ph type="dgm" sz="quarter" idx="11" hasCustomPrompt="1"/>
          </p:nvPr>
        </p:nvSpPr>
        <p:spPr>
          <a:xfrm>
            <a:off x="11046982" y="1188000"/>
            <a:ext cx="1144875" cy="4458600"/>
          </a:xfrm>
          <a:blipFill>
            <a:blip r:embed="rId8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r>
              <a:rPr lang="nb-NO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16056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telslide">
    <p:bg>
      <p:bgPr>
        <a:solidFill>
          <a:schemeClr val="dk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2727518" y="2553186"/>
            <a:ext cx="8569629" cy="414338"/>
          </a:xfrm>
        </p:spPr>
        <p:txBody>
          <a:bodyPr anchor="b">
            <a:normAutofit/>
          </a:bodyPr>
          <a:lstStyle>
            <a:lvl1pPr algn="r">
              <a:defRPr sz="2850" b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legge inn en kapitteltittel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689082" y="3324721"/>
            <a:ext cx="5608065" cy="1655762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177" indent="0" algn="ctr">
              <a:buNone/>
              <a:defRPr sz="2000"/>
            </a:lvl2pPr>
            <a:lvl3pPr marL="914355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3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7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5" name="Sort_logo" hidden="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137" y="720090"/>
            <a:ext cx="1577246" cy="1080000"/>
          </a:xfrm>
          <a:prstGeom prst="rect">
            <a:avLst/>
          </a:prstGeom>
        </p:spPr>
      </p:pic>
      <p:pic>
        <p:nvPicPr>
          <p:cNvPr id="6" name="Hvit_logo" hidden="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136" y="720090"/>
            <a:ext cx="1584103" cy="1084236"/>
          </a:xfrm>
          <a:prstGeom prst="rect">
            <a:avLst/>
          </a:prstGeom>
        </p:spPr>
      </p:pic>
      <p:sp>
        <p:nvSpPr>
          <p:cNvPr id="7" name="Plassholder for SmartArt 13"/>
          <p:cNvSpPr>
            <a:spLocks noGrp="1"/>
          </p:cNvSpPr>
          <p:nvPr>
            <p:ph type="dgm" sz="quarter" idx="10" hasCustomPrompt="1"/>
          </p:nvPr>
        </p:nvSpPr>
        <p:spPr>
          <a:xfrm>
            <a:off x="720047" y="720000"/>
            <a:ext cx="1584103" cy="10836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r>
              <a:rPr lang="nb-NO"/>
              <a:t>  </a:t>
            </a:r>
          </a:p>
        </p:txBody>
      </p:sp>
      <p:pic>
        <p:nvPicPr>
          <p:cNvPr id="8" name="Blå_logo" hidden="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47" y="720000"/>
            <a:ext cx="1584103" cy="1077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920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dato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1" name="Plassholder for lysbilde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nb-NO"/>
              <a:t> Side </a:t>
            </a:r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0060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/m under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20136" y="1908000"/>
            <a:ext cx="10784050" cy="42480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13"/>
          </p:nvPr>
        </p:nvSpPr>
        <p:spPr>
          <a:xfrm>
            <a:off x="703706" y="1279960"/>
            <a:ext cx="10800480" cy="371475"/>
          </a:xfrm>
        </p:spPr>
        <p:txBody>
          <a:bodyPr/>
          <a:lstStyle>
            <a:lvl1pPr marL="0" indent="0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" name="Plassholder for dato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1" name="Plassholder for lysbilde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nb-NO"/>
              <a:t> Side </a:t>
            </a:r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8070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dato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1" name="Plassholder for lysbilde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nb-NO"/>
              <a:t> Side </a:t>
            </a:r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17"/>
          </p:nvPr>
        </p:nvSpPr>
        <p:spPr>
          <a:xfrm>
            <a:off x="720136" y="1818000"/>
            <a:ext cx="5275002" cy="43290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innhold 5"/>
          <p:cNvSpPr>
            <a:spLocks noGrp="1"/>
          </p:cNvSpPr>
          <p:nvPr>
            <p:ph sz="quarter" idx="18"/>
          </p:nvPr>
        </p:nvSpPr>
        <p:spPr>
          <a:xfrm>
            <a:off x="6229184" y="1818000"/>
            <a:ext cx="5275002" cy="4329000"/>
          </a:xfrm>
        </p:spPr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3884354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3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dato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1" name="Plassholder for lysbilde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nb-NO"/>
              <a:t> Side </a:t>
            </a:r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5" name="Plassholder for innhold 4"/>
          <p:cNvSpPr>
            <a:spLocks noGrp="1"/>
          </p:cNvSpPr>
          <p:nvPr>
            <p:ph sz="quarter" idx="19"/>
          </p:nvPr>
        </p:nvSpPr>
        <p:spPr>
          <a:xfrm>
            <a:off x="720137" y="1818000"/>
            <a:ext cx="3528671" cy="43290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4" name="Plassholder for innhold 4"/>
          <p:cNvSpPr>
            <a:spLocks noGrp="1"/>
          </p:cNvSpPr>
          <p:nvPr>
            <p:ph sz="quarter" idx="20"/>
          </p:nvPr>
        </p:nvSpPr>
        <p:spPr>
          <a:xfrm>
            <a:off x="4347826" y="1818000"/>
            <a:ext cx="3528671" cy="4329000"/>
          </a:xfrm>
        </p:spPr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innhold 4"/>
          <p:cNvSpPr>
            <a:spLocks noGrp="1"/>
          </p:cNvSpPr>
          <p:nvPr>
            <p:ph sz="quarter" idx="21"/>
          </p:nvPr>
        </p:nvSpPr>
        <p:spPr>
          <a:xfrm>
            <a:off x="7975516" y="1818000"/>
            <a:ext cx="3528671" cy="4329000"/>
          </a:xfrm>
        </p:spPr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2619953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bred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0" y="1908239"/>
            <a:ext cx="12192000" cy="4239530"/>
          </a:xfrm>
          <a:solidFill>
            <a:schemeClr val="lt2"/>
          </a:solidFill>
        </p:spPr>
        <p:txBody>
          <a:bodyPr tIns="1800000" anchor="t" anchorCtr="1"/>
          <a:lstStyle>
            <a:lvl1pPr marL="0" indent="0">
              <a:buNone/>
              <a:defRPr/>
            </a:lvl1pPr>
          </a:lstStyle>
          <a:p>
            <a:pPr lvl="0"/>
            <a:r>
              <a:rPr lang="nb-NO"/>
              <a:t>Sett inn bilde / graf / video</a:t>
            </a:r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13"/>
          </p:nvPr>
        </p:nvSpPr>
        <p:spPr>
          <a:xfrm>
            <a:off x="703706" y="1333500"/>
            <a:ext cx="10800480" cy="371475"/>
          </a:xfrm>
        </p:spPr>
        <p:txBody>
          <a:bodyPr/>
          <a:lstStyle>
            <a:lvl1pPr marL="0" indent="0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" name="Plassholder for dato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1" name="Plassholder for lysbilde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nb-NO"/>
              <a:t> Side </a:t>
            </a:r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16347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innholds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12193718" cy="6416002"/>
          </a:xfrm>
          <a:solidFill>
            <a:schemeClr val="bg2"/>
          </a:solidFill>
        </p:spPr>
        <p:txBody>
          <a:bodyPr tIns="4320000" anchor="t" anchorCtr="1"/>
          <a:lstStyle>
            <a:lvl1pPr marL="0" indent="0">
              <a:buNone/>
              <a:defRPr baseline="0"/>
            </a:lvl1pPr>
          </a:lstStyle>
          <a:p>
            <a:pPr lvl="0"/>
            <a:r>
              <a:rPr lang="nb-NO"/>
              <a:t>Klikke for å sette inn bilde / graf / video</a:t>
            </a:r>
          </a:p>
        </p:txBody>
      </p:sp>
      <p:sp>
        <p:nvSpPr>
          <p:cNvPr id="9" name="Plassholder for dato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1" name="Plassholder for lysbilde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nb-NO"/>
              <a:t> Side </a:t>
            </a:r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1846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273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19741" y="1816799"/>
            <a:ext cx="5275002" cy="540068"/>
          </a:xfrm>
        </p:spPr>
        <p:txBody>
          <a:bodyPr anchor="t">
            <a:normAutofit/>
          </a:bodyPr>
          <a:lstStyle>
            <a:lvl1pPr marL="0" indent="0">
              <a:buNone/>
              <a:defRPr sz="2200" b="1"/>
            </a:lvl1pPr>
            <a:lvl2pPr marL="457177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229184" y="1816799"/>
            <a:ext cx="5275002" cy="540068"/>
          </a:xfrm>
        </p:spPr>
        <p:txBody>
          <a:bodyPr anchor="t">
            <a:normAutofit/>
          </a:bodyPr>
          <a:lstStyle>
            <a:lvl1pPr marL="0" indent="0">
              <a:buNone/>
              <a:defRPr sz="2200" b="1"/>
            </a:lvl1pPr>
            <a:lvl2pPr marL="457177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0" name="Plassholder for dato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1" name="Plassholder for bunn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2" name="Plassholder for lysbilde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 Side </a:t>
            </a:r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3" name="Tit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GB"/>
          </a:p>
        </p:txBody>
      </p:sp>
      <p:sp>
        <p:nvSpPr>
          <p:cNvPr id="7" name="Plassholder for innhold 6"/>
          <p:cNvSpPr>
            <a:spLocks noGrp="1"/>
          </p:cNvSpPr>
          <p:nvPr>
            <p:ph sz="quarter" idx="13"/>
          </p:nvPr>
        </p:nvSpPr>
        <p:spPr>
          <a:xfrm>
            <a:off x="719741" y="2356866"/>
            <a:ext cx="5275002" cy="3790134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innhold 6"/>
          <p:cNvSpPr>
            <a:spLocks noGrp="1"/>
          </p:cNvSpPr>
          <p:nvPr>
            <p:ph sz="quarter" idx="14"/>
          </p:nvPr>
        </p:nvSpPr>
        <p:spPr>
          <a:xfrm>
            <a:off x="6229184" y="2356866"/>
            <a:ext cx="5275002" cy="3790134"/>
          </a:xfrm>
        </p:spPr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5254244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6" name="Plassholder for dato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 Side </a:t>
            </a:r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26296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 Side </a:t>
            </a:r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025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8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0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6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6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8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1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43BDC-0553-40FA-A4DB-EDAAA606CFF6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1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C76419C8-E68A-4E82-B1B5-3A84F7900ED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</p:nvPr>
        </p:nvGraphicFramePr>
        <p:xfrm>
          <a:off x="794" y="794"/>
          <a:ext cx="794" cy="7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360" imgH="360" progId="TCLayout.ActiveDocument.1">
                  <p:embed/>
                </p:oleObj>
              </mc:Choice>
              <mc:Fallback>
                <p:oleObj name="think-cell Slide" r:id="rId14" imgW="360" imgH="360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C76419C8-E68A-4E82-B1B5-3A84F7900E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794" y="794"/>
                        <a:ext cx="794" cy="7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720136" y="351548"/>
            <a:ext cx="10784050" cy="83681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0136" y="1818238"/>
            <a:ext cx="10784050" cy="432953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2880548" y="6534817"/>
            <a:ext cx="846221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>
                <a:solidFill>
                  <a:srgbClr val="C1C1C1"/>
                </a:solidFill>
              </a:defRPr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655978" y="6534817"/>
            <a:ext cx="5401027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>
                <a:solidFill>
                  <a:srgbClr val="C1C1C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0986215" y="6534817"/>
            <a:ext cx="718095" cy="18466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>
                <a:solidFill>
                  <a:srgbClr val="C1C1C1"/>
                </a:solidFill>
              </a:defRPr>
            </a:lvl1pPr>
          </a:lstStyle>
          <a:p>
            <a:r>
              <a:rPr lang="nb-NO"/>
              <a:t> Side </a:t>
            </a:r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82" y="6547418"/>
            <a:ext cx="2027158" cy="15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028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355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355" rtl="0" eaLnBrk="1" latinLnBrk="0" hangingPunct="1">
        <a:lnSpc>
          <a:spcPct val="100000"/>
        </a:lnSpc>
        <a:spcBef>
          <a:spcPts val="250"/>
        </a:spcBef>
        <a:buClr>
          <a:schemeClr val="tx2"/>
        </a:buClr>
        <a:buFont typeface="Wingdings 2" panose="05020102010507070707" pitchFamily="18" charset="2"/>
        <a:buChar char=""/>
        <a:defRPr sz="2200" kern="1200">
          <a:solidFill>
            <a:srgbClr val="000000"/>
          </a:solidFill>
          <a:latin typeface="+mn-lt"/>
          <a:ea typeface="+mn-ea"/>
          <a:cs typeface="+mn-cs"/>
        </a:defRPr>
      </a:lvl1pPr>
      <a:lvl2pPr marL="486000" indent="-270000" algn="l" defTabSz="914355" rtl="0" eaLnBrk="1" latinLnBrk="0" hangingPunct="1">
        <a:lnSpc>
          <a:spcPct val="100000"/>
        </a:lnSpc>
        <a:spcBef>
          <a:spcPts val="250"/>
        </a:spcBef>
        <a:buClr>
          <a:schemeClr val="tx2"/>
        </a:buClr>
        <a:buFont typeface="Wingdings 2" panose="05020102010507070707" pitchFamily="18" charset="2"/>
        <a:buChar char=""/>
        <a:defRPr sz="2000" kern="1200">
          <a:solidFill>
            <a:srgbClr val="000000"/>
          </a:solidFill>
          <a:latin typeface="+mn-lt"/>
          <a:ea typeface="+mn-ea"/>
          <a:cs typeface="+mn-cs"/>
        </a:defRPr>
      </a:lvl2pPr>
      <a:lvl3pPr marL="702000" indent="-270000" algn="l" defTabSz="914355" rtl="0" eaLnBrk="1" latinLnBrk="0" hangingPunct="1">
        <a:lnSpc>
          <a:spcPct val="100000"/>
        </a:lnSpc>
        <a:spcBef>
          <a:spcPts val="250"/>
        </a:spcBef>
        <a:buClr>
          <a:schemeClr val="tx2"/>
        </a:buClr>
        <a:buFont typeface="Wingdings 2" panose="05020102010507070707" pitchFamily="18" charset="2"/>
        <a:buChar char=""/>
        <a:defRPr sz="1800" kern="1200">
          <a:solidFill>
            <a:srgbClr val="000000"/>
          </a:solidFill>
          <a:latin typeface="+mn-lt"/>
          <a:ea typeface="+mn-ea"/>
          <a:cs typeface="+mn-cs"/>
        </a:defRPr>
      </a:lvl3pPr>
      <a:lvl4pPr marL="918000" indent="-270000" algn="l" defTabSz="914355" rtl="0" eaLnBrk="1" latinLnBrk="0" hangingPunct="1">
        <a:lnSpc>
          <a:spcPct val="100000"/>
        </a:lnSpc>
        <a:spcBef>
          <a:spcPts val="250"/>
        </a:spcBef>
        <a:buClr>
          <a:schemeClr val="tx2"/>
        </a:buClr>
        <a:buFont typeface="Wingdings 2" panose="05020102010507070707" pitchFamily="18" charset="2"/>
        <a:buChar char=""/>
        <a:defRPr sz="1600" kern="1200">
          <a:solidFill>
            <a:srgbClr val="000000"/>
          </a:solidFill>
          <a:latin typeface="+mn-lt"/>
          <a:ea typeface="+mn-ea"/>
          <a:cs typeface="+mn-cs"/>
        </a:defRPr>
      </a:lvl4pPr>
      <a:lvl5pPr marL="1134000" indent="-270000" algn="l" defTabSz="914355" rtl="0" eaLnBrk="1" latinLnBrk="0" hangingPunct="1">
        <a:lnSpc>
          <a:spcPct val="100000"/>
        </a:lnSpc>
        <a:spcBef>
          <a:spcPts val="250"/>
        </a:spcBef>
        <a:buClr>
          <a:schemeClr val="tx2"/>
        </a:buClr>
        <a:buFont typeface="Wingdings 2" panose="05020102010507070707" pitchFamily="18" charset="2"/>
        <a:buChar char=""/>
        <a:defRPr sz="16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475" indent="-228589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5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6DB03FD-F981-6209-CC3B-54148515A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8"/>
            <a:ext cx="10515600" cy="1325563"/>
          </a:xfrm>
        </p:spPr>
        <p:txBody>
          <a:bodyPr/>
          <a:lstStyle/>
          <a:p>
            <a:r>
              <a:rPr lang="nb-NO" sz="3000" b="1">
                <a:latin typeface="Arial"/>
                <a:cs typeface="Arial"/>
              </a:rPr>
              <a:t>Agenda Helsedatarådet 26. september 12.00-15.00</a:t>
            </a:r>
            <a:endParaRPr lang="en-US" sz="3000">
              <a:latin typeface="Arial"/>
              <a:cs typeface="Arial"/>
            </a:endParaRPr>
          </a:p>
          <a:p>
            <a:endParaRPr lang="en-US">
              <a:cs typeface="Calibri Light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00CD574-5025-976C-B0D3-6E72DEE739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013176"/>
              </p:ext>
            </p:extLst>
          </p:nvPr>
        </p:nvGraphicFramePr>
        <p:xfrm>
          <a:off x="601800" y="930259"/>
          <a:ext cx="11310676" cy="437334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21089">
                  <a:extLst>
                    <a:ext uri="{9D8B030D-6E8A-4147-A177-3AD203B41FA5}">
                      <a16:colId xmlns:a16="http://schemas.microsoft.com/office/drawing/2014/main" val="982708103"/>
                    </a:ext>
                  </a:extLst>
                </a:gridCol>
                <a:gridCol w="871728">
                  <a:extLst>
                    <a:ext uri="{9D8B030D-6E8A-4147-A177-3AD203B41FA5}">
                      <a16:colId xmlns:a16="http://schemas.microsoft.com/office/drawing/2014/main" val="1175549074"/>
                    </a:ext>
                  </a:extLst>
                </a:gridCol>
                <a:gridCol w="7708347">
                  <a:extLst>
                    <a:ext uri="{9D8B030D-6E8A-4147-A177-3AD203B41FA5}">
                      <a16:colId xmlns:a16="http://schemas.microsoft.com/office/drawing/2014/main" val="4243552062"/>
                    </a:ext>
                  </a:extLst>
                </a:gridCol>
                <a:gridCol w="1909512">
                  <a:extLst>
                    <a:ext uri="{9D8B030D-6E8A-4147-A177-3AD203B41FA5}">
                      <a16:colId xmlns:a16="http://schemas.microsoft.com/office/drawing/2014/main" val="3869398781"/>
                    </a:ext>
                  </a:extLst>
                </a:gridCol>
              </a:tblGrid>
              <a:tr h="226540">
                <a:tc>
                  <a:txBody>
                    <a:bodyPr/>
                    <a:lstStyle/>
                    <a:p>
                      <a:pPr fontAlgn="base"/>
                      <a:r>
                        <a:rPr lang="nb-NO" sz="1200" b="1" dirty="0">
                          <a:solidFill>
                            <a:srgbClr val="FFFFFF"/>
                          </a:solidFill>
                          <a:effectLst/>
                          <a:highlight>
                            <a:srgbClr val="0169E8"/>
                          </a:highlight>
                          <a:latin typeface="Arial"/>
                        </a:rPr>
                        <a:t>Tidspunkt</a:t>
                      </a:r>
                      <a:endParaRPr lang="nb-NO" b="1" dirty="0">
                        <a:solidFill>
                          <a:srgbClr val="FFFFFF"/>
                        </a:solidFill>
                        <a:effectLst/>
                        <a:highlight>
                          <a:srgbClr val="0169E8"/>
                        </a:highlight>
                        <a:latin typeface="Arial"/>
                      </a:endParaRPr>
                    </a:p>
                  </a:txBody>
                  <a:tcPr marL="45720" marR="45720" marT="22860" marB="22860">
                    <a:lnL w="117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7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7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69E8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sz="1200" b="1" dirty="0" err="1">
                          <a:solidFill>
                            <a:srgbClr val="FFFFFF"/>
                          </a:solidFill>
                          <a:effectLst/>
                          <a:highlight>
                            <a:srgbClr val="0169E8"/>
                          </a:highlight>
                          <a:latin typeface="Arial"/>
                        </a:rPr>
                        <a:t>Saksnr</a:t>
                      </a:r>
                      <a:r>
                        <a:rPr lang="nb-NO" sz="1200" b="1" dirty="0">
                          <a:solidFill>
                            <a:srgbClr val="FFFFFF"/>
                          </a:solidFill>
                          <a:effectLst/>
                          <a:highlight>
                            <a:srgbClr val="0169E8"/>
                          </a:highlight>
                          <a:latin typeface="Arial"/>
                        </a:rPr>
                        <a:t>. </a:t>
                      </a:r>
                    </a:p>
                  </a:txBody>
                  <a:tcPr marL="45720" marR="45720" marT="22860" marB="22860">
                    <a:lnL w="11744">
                      <a:solidFill>
                        <a:srgbClr val="FFFFFF"/>
                      </a:solidFill>
                    </a:lnL>
                    <a:lnR w="11744">
                      <a:solidFill>
                        <a:srgbClr val="FFFFFF"/>
                      </a:solidFill>
                    </a:lnR>
                    <a:lnT w="11744">
                      <a:solidFill>
                        <a:srgbClr val="FFFFFF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0169E8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nb-NO" sz="1200" b="1" dirty="0">
                          <a:solidFill>
                            <a:srgbClr val="FFFFFF"/>
                          </a:solidFill>
                          <a:effectLst/>
                          <a:highlight>
                            <a:srgbClr val="0169E8"/>
                          </a:highlight>
                          <a:latin typeface="Arial"/>
                        </a:rPr>
                        <a:t>Agendapunkt</a:t>
                      </a:r>
                      <a:endParaRPr lang="nb-NO" b="1" dirty="0">
                        <a:solidFill>
                          <a:srgbClr val="FFFFFF"/>
                        </a:solidFill>
                        <a:effectLst/>
                        <a:highlight>
                          <a:srgbClr val="0169E8"/>
                        </a:highlight>
                        <a:latin typeface="Arial"/>
                      </a:endParaRPr>
                    </a:p>
                  </a:txBody>
                  <a:tcPr marL="45720" marR="45720" marT="22860" marB="22860">
                    <a:lnL w="117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7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7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69E8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nb-NO" sz="1200" b="1" dirty="0">
                          <a:solidFill>
                            <a:srgbClr val="FFFFFF"/>
                          </a:solidFill>
                          <a:effectLst/>
                          <a:highlight>
                            <a:srgbClr val="0169E8"/>
                          </a:highlight>
                          <a:latin typeface="Arial"/>
                        </a:rPr>
                        <a:t>Presentasjon</a:t>
                      </a:r>
                      <a:endParaRPr lang="nb-NO" b="1" dirty="0">
                        <a:solidFill>
                          <a:srgbClr val="FFFFFF"/>
                        </a:solidFill>
                        <a:effectLst/>
                        <a:highlight>
                          <a:srgbClr val="0169E8"/>
                        </a:highlight>
                        <a:latin typeface="Arial"/>
                      </a:endParaRPr>
                    </a:p>
                  </a:txBody>
                  <a:tcPr marL="45720" marR="45720" marT="22860" marB="22860">
                    <a:lnL w="117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7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744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69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135929"/>
                  </a:ext>
                </a:extLst>
              </a:tr>
              <a:tr h="300789">
                <a:tc>
                  <a:txBody>
                    <a:bodyPr/>
                    <a:lstStyle/>
                    <a:p>
                      <a:pPr fontAlgn="base"/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12.00-12.10</a:t>
                      </a:r>
                      <a:endParaRPr lang="nb-NO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1430" marR="91430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12/2024</a:t>
                      </a:r>
                    </a:p>
                  </a:txBody>
                  <a:tcPr marL="91429" marR="91429" marT="45709" marB="45709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Velkommen, godkjenning av sakslisten og referat fra forrige møte</a:t>
                      </a:r>
                      <a:endParaRPr lang="nb-NO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1430" marR="91430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Håvard Kolle Riis (FHI)</a:t>
                      </a:r>
                      <a:endParaRPr lang="nb-NO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marT="22860" marB="228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679274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fontAlgn="base"/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12.10-12.50</a:t>
                      </a:r>
                    </a:p>
                  </a:txBody>
                  <a:tcPr marL="91430" marR="91430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13/2024</a:t>
                      </a:r>
                    </a:p>
                  </a:txBody>
                  <a:tcPr marL="91429" marR="91429" marT="45709" marB="45709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Status Helsedataservice og datautlevering – statistikk, restanser og veien videre</a:t>
                      </a:r>
                      <a:endParaRPr lang="nb-NO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1430" marR="91430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Øystein Kyrre Johansen (FHI)</a:t>
                      </a:r>
                    </a:p>
                    <a:p>
                      <a:pPr lvl="0">
                        <a:buNone/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Ingvild Eide Graff (FHI)</a:t>
                      </a:r>
                    </a:p>
                  </a:txBody>
                  <a:tcPr marL="45720" marR="45720" marT="22860" marB="228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0661"/>
                  </a:ext>
                </a:extLst>
              </a:tr>
              <a:tr h="300789">
                <a:tc>
                  <a:txBody>
                    <a:bodyPr/>
                    <a:lstStyle/>
                    <a:p>
                      <a:pPr fontAlgn="base"/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12.50-13.20</a:t>
                      </a:r>
                    </a:p>
                  </a:txBody>
                  <a:tcPr marL="91430" marR="91430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sz="14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14/2024</a:t>
                      </a:r>
                    </a:p>
                  </a:txBody>
                  <a:tcPr marL="91429" marR="91429" marT="45709" marB="45709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sz="14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Strategi for helsedata </a:t>
                      </a:r>
                      <a:endParaRPr lang="nb-NO" dirty="0"/>
                    </a:p>
                  </a:txBody>
                  <a:tcPr marL="91430" marR="91430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Ida Møller Solheim (FHI)</a:t>
                      </a:r>
                    </a:p>
                  </a:txBody>
                  <a:tcPr marL="45720" marR="45720" marT="22860" marB="228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404660"/>
                  </a:ext>
                </a:extLst>
              </a:tr>
              <a:tr h="350108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nb-NO" sz="140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1429" marR="91429" marT="45709" marB="45709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nb-NO" sz="1400" b="0" i="0" u="none" strike="noStrike" baseline="0" noProof="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1429" marR="91429" marT="45709" marB="45709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nb-NO" sz="1400" b="0" i="0" u="none" strike="noStrike" baseline="0" noProof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1429" marR="91429" marT="45709" marB="45709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nb-NO" sz="140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45720" marR="45720" marT="22860" marB="2286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604208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13.30-14.00</a:t>
                      </a:r>
                    </a:p>
                  </a:txBody>
                  <a:tcPr marL="91429" marR="91429" marT="45709" marB="45709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nb-NO" sz="14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15/2024</a:t>
                      </a:r>
                    </a:p>
                  </a:txBody>
                  <a:tcPr marL="91429" marR="91429" marT="45709" marB="45709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nb-NO" sz="14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HD7 - </a:t>
                      </a:r>
                      <a:r>
                        <a:rPr lang="nb-NO" sz="1400" b="0" i="0" u="none" strike="noStrike" baseline="0" noProof="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Rapporteringsbyrde</a:t>
                      </a:r>
                      <a:r>
                        <a:rPr lang="nb-NO" sz="14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for helsepersonell</a:t>
                      </a:r>
                      <a:endParaRPr lang="nb-NO" dirty="0"/>
                    </a:p>
                  </a:txBody>
                  <a:tcPr marL="91429" marR="91429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Stein Olav </a:t>
                      </a:r>
                      <a:r>
                        <a:rPr lang="nb-NO" sz="1400" dirty="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Halmland</a:t>
                      </a: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Gystad (FHI)</a:t>
                      </a:r>
                    </a:p>
                  </a:txBody>
                  <a:tcPr marL="45720" marR="45720" marT="22860" marB="228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399311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fontAlgn="base"/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14.00-14.10</a:t>
                      </a:r>
                    </a:p>
                  </a:txBody>
                  <a:tcPr marL="91430" marR="91430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16/2024</a:t>
                      </a:r>
                    </a:p>
                  </a:txBody>
                  <a:tcPr marL="91429" marR="91429" marT="45709" marB="45709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Ny microdata.no-relatert brukerstøttestilling samlokalisert med Helsedataservice (FHI) på Tynset</a:t>
                      </a:r>
                    </a:p>
                  </a:txBody>
                  <a:tcPr marL="91430" marR="91430"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auto"/>
                      <a:r>
                        <a:rPr lang="nb-NO" sz="14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Ørnulf Risnes (SIKT)</a:t>
                      </a:r>
                    </a:p>
                  </a:txBody>
                  <a:tcPr marL="45720" marR="45720" marT="22860" marB="228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209798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14.10-14.45</a:t>
                      </a:r>
                    </a:p>
                  </a:txBody>
                  <a:tcPr marL="91429" marR="91429" marT="45709" marB="45709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nb-NO" sz="1400" b="0" i="0" u="none" strike="noStrike" kern="1200" baseline="0" noProof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17/2024</a:t>
                      </a:r>
                      <a:endParaRPr lang="nb-NO" sz="1400" b="0" i="0" u="none" strike="noStrike" kern="1200" baseline="0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429" marR="91429" marT="45709" marB="45709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nb-NO" sz="1400" b="0" i="0" u="none" strike="noStrike" kern="1200" baseline="0" noProof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Strategisk handlingsplan for arbeidet med nasjonale medisinske kvalitetsregistre 2024-2026</a:t>
                      </a:r>
                      <a:endParaRPr lang="nb-NO" dirty="0"/>
                    </a:p>
                  </a:txBody>
                  <a:tcPr marL="91429" marR="91429" marT="45709" marB="45709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sz="14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Philip André Skau (SKDE)</a:t>
                      </a:r>
                    </a:p>
                  </a:txBody>
                  <a:tcPr marL="45720" marR="45720" marT="22860" marB="2286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114799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14.45-15.00</a:t>
                      </a:r>
                    </a:p>
                  </a:txBody>
                  <a:tcPr marL="91429" marR="91429" marT="45709" marB="45709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nb-NO" sz="1400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1429" marR="91429" marT="45709" marB="45709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sz="14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Eventuelt</a:t>
                      </a:r>
                    </a:p>
                  </a:txBody>
                  <a:tcPr marL="91429" marR="91429" marT="45709" marB="45709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nb-NO" sz="1400">
                        <a:solidFill>
                          <a:srgbClr val="281C2C"/>
                        </a:solidFill>
                        <a:effectLst/>
                        <a:highlight>
                          <a:srgbClr val="CBD4F6"/>
                        </a:highlight>
                        <a:latin typeface="Arial"/>
                      </a:endParaRPr>
                    </a:p>
                  </a:txBody>
                  <a:tcPr marL="45720" marR="45720" marT="22860" marB="22860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6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31249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ema">
  <a:themeElements>
    <a:clrScheme name="Dir E-Helse">
      <a:dk1>
        <a:srgbClr val="281C2C"/>
      </a:dk1>
      <a:lt1>
        <a:sysClr val="window" lastClr="FFFFFF"/>
      </a:lt1>
      <a:dk2>
        <a:srgbClr val="0169E8"/>
      </a:dk2>
      <a:lt2>
        <a:srgbClr val="EEEEEE"/>
      </a:lt2>
      <a:accent1>
        <a:srgbClr val="0169E8"/>
      </a:accent1>
      <a:accent2>
        <a:srgbClr val="F783FF"/>
      </a:accent2>
      <a:accent3>
        <a:srgbClr val="027993"/>
      </a:accent3>
      <a:accent4>
        <a:srgbClr val="AD38FD"/>
      </a:accent4>
      <a:accent5>
        <a:srgbClr val="00BBD4"/>
      </a:accent5>
      <a:accent6>
        <a:srgbClr val="3AFB9E"/>
      </a:accent6>
      <a:hlink>
        <a:srgbClr val="0169E8"/>
      </a:hlink>
      <a:folHlink>
        <a:srgbClr val="AD38F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rgbClr val="0169E8"/>
        </a:solidFill>
      </a:spPr>
      <a:bodyPr vert="horz" wrap="square" lIns="546100" tIns="546100" rIns="546100" bIns="546100" rtlCol="0">
        <a:spAutoFit/>
      </a:bodyPr>
      <a:lstStyle>
        <a:defPPr>
          <a:spcAft>
            <a:spcPts val="1000"/>
          </a:spcAft>
          <a:defRPr sz="4200" b="1" dirty="0" smtClean="0">
            <a:solidFill>
              <a:srgbClr val="FFFFFF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mal_DirektoratetEHelseV2.potx" id="{26015252-C40F-4176-8E39-8B9B388FAABB}" vid="{4D7361C0-BDF5-403E-A667-3508B846B5D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7b03e3f-0198-4cf0-8ef3-8a9cdea3a6ce" xsi:nil="true"/>
    <Tema xmlns="88595634-ea7b-4c92-b295-196ded768a9e" xsi:nil="true"/>
    <lcf76f155ced4ddcb4097134ff3c332f xmlns="88595634-ea7b-4c92-b295-196ded768a9e">
      <Terms xmlns="http://schemas.microsoft.com/office/infopath/2007/PartnerControls"/>
    </lcf76f155ced4ddcb4097134ff3c332f>
    <AvsnitttilGard xmlns="88595634-ea7b-4c92-b295-196ded768a9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65FC782EEBE54CAEC53DEDA7D5C459" ma:contentTypeVersion="42" ma:contentTypeDescription="Create a new document." ma:contentTypeScope="" ma:versionID="014965ccc47df91f889641513bb0783f">
  <xsd:schema xmlns:xsd="http://www.w3.org/2001/XMLSchema" xmlns:xs="http://www.w3.org/2001/XMLSchema" xmlns:p="http://schemas.microsoft.com/office/2006/metadata/properties" xmlns:ns2="88595634-ea7b-4c92-b295-196ded768a9e" xmlns:ns3="37b03e3f-0198-4cf0-8ef3-8a9cdea3a6ce" targetNamespace="http://schemas.microsoft.com/office/2006/metadata/properties" ma:root="true" ma:fieldsID="0c1cadfab439424854df4d5e7547b073" ns2:_="" ns3:_="">
    <xsd:import namespace="88595634-ea7b-4c92-b295-196ded768a9e"/>
    <xsd:import namespace="37b03e3f-0198-4cf0-8ef3-8a9cdea3a6c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Tema" minOccurs="0"/>
                <xsd:element ref="ns2:AvsnitttilGard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595634-ea7b-4c92-b295-196ded768a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e7140caa-8402-4c36-9a5d-f51276ec0a9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Tema" ma:index="18" nillable="true" ma:displayName="Tema" ma:format="Dropdown" ma:internalName="Tema" ma:readOnly="false">
      <xsd:simpleType>
        <xsd:restriction base="dms:Choice">
          <xsd:enumeration value="UH"/>
          <xsd:enumeration value="Eksempler"/>
          <xsd:enumeration value="Ikke bruk"/>
          <xsd:enumeration value="Hovedokument"/>
        </xsd:restriction>
      </xsd:simpleType>
    </xsd:element>
    <xsd:element name="AvsnitttilGard" ma:index="19" nillable="true" ma:displayName="Avsnitt til Gard" ma:internalName="AvsnitttilGard" ma:readOnly="false">
      <xsd:simpleType>
        <xsd:restriction base="dms:Text">
          <xsd:maxLength value="255"/>
        </xsd:restriction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b03e3f-0198-4cf0-8ef3-8a9cdea3a6ce" elementFormDefault="qualified">
    <xsd:import namespace="http://schemas.microsoft.com/office/2006/documentManagement/types"/>
    <xsd:import namespace="http://schemas.microsoft.com/office/infopath/2007/PartnerControls"/>
    <xsd:element name="SharedWithUsers" ma:index="6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3" nillable="true" ma:displayName="Taxonomy Catch All Column" ma:hidden="true" ma:list="{67a900e8-11f3-4da5-b019-e1840e329a85}" ma:internalName="TaxCatchAll" ma:showField="CatchAllData" ma:web="37b03e3f-0198-4cf0-8ef3-8a9cdea3a6c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FCA575-0FDF-4115-8713-BED1539D933C}">
  <ds:schemaRefs>
    <ds:schemaRef ds:uri="37b03e3f-0198-4cf0-8ef3-8a9cdea3a6ce"/>
    <ds:schemaRef ds:uri="88595634-ea7b-4c92-b295-196ded768a9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B15E02B-6AFF-4840-86DF-B929E40CEDE7}">
  <ds:schemaRefs>
    <ds:schemaRef ds:uri="37b03e3f-0198-4cf0-8ef3-8a9cdea3a6ce"/>
    <ds:schemaRef ds:uri="88595634-ea7b-4c92-b295-196ded768a9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4E56E70-BFE7-499F-8011-B3105261CF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Tema</vt:lpstr>
      </vt:variant>
      <vt:variant>
        <vt:i4>2</vt:i4>
      </vt:variant>
      <vt:variant>
        <vt:lpstr>Lysbildetitler</vt:lpstr>
      </vt:variant>
      <vt:variant>
        <vt:i4>1</vt:i4>
      </vt:variant>
    </vt:vector>
  </HeadingPairs>
  <TitlesOfParts>
    <vt:vector size="3" baseType="lpstr">
      <vt:lpstr>Office-tema</vt:lpstr>
      <vt:lpstr>1_Office-tema</vt:lpstr>
      <vt:lpstr>Agenda Helsedatarådet 26. september 12.00-15.00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10</cp:revision>
  <dcterms:created xsi:type="dcterms:W3CDTF">2024-02-27T13:47:12Z</dcterms:created>
  <dcterms:modified xsi:type="dcterms:W3CDTF">2024-09-19T10:55:16Z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0x0101008F65FC782EEBE54CAEC53DEDA7D5C459</vt:lpwstr>
  </property>
  <property fmtid="{D5CDD505-2E9C-101B-9397-08002B2CF9AE}" pid="3" name="MediaServiceImageTags">
    <vt:lpwstr/>
  </property>
</Properties>
</file>